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8" r:id="rId4"/>
    <p:sldId id="266" r:id="rId5"/>
    <p:sldId id="268" r:id="rId6"/>
    <p:sldId id="261" r:id="rId7"/>
    <p:sldId id="271" r:id="rId8"/>
    <p:sldId id="272" r:id="rId9"/>
    <p:sldId id="273" r:id="rId10"/>
    <p:sldId id="262" r:id="rId11"/>
    <p:sldId id="263" r:id="rId12"/>
    <p:sldId id="264" r:id="rId13"/>
    <p:sldId id="265" r:id="rId14"/>
    <p:sldId id="270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3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7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0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7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5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0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3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2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97CE2-FF32-4C02-808B-67C36A04CF61}" type="datetimeFigureOut">
              <a:rPr lang="en-US" smtClean="0"/>
              <a:t>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7A12E-FAC3-45DB-8A37-9C2710672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6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38862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en-US" b="1" dirty="0" smtClean="0"/>
              <a:t>Debt Buyer Collection Lawsuits</a:t>
            </a:r>
            <a:br>
              <a:rPr lang="en-US" b="1" dirty="0" smtClean="0"/>
            </a:br>
            <a:r>
              <a:rPr lang="en-US" b="1" dirty="0" smtClean="0"/>
              <a:t>or</a:t>
            </a:r>
            <a:br>
              <a:rPr lang="en-US" b="1" dirty="0" smtClean="0"/>
            </a:br>
            <a:r>
              <a:rPr lang="en-US" b="1" dirty="0" smtClean="0">
                <a:latin typeface="Georgia" pitchFamily="18" charset="0"/>
              </a:rPr>
              <a:t>“Do the Evidence Rules </a:t>
            </a:r>
            <a:r>
              <a:rPr lang="en-US" b="1" i="1" dirty="0" smtClean="0">
                <a:latin typeface="Georgia" pitchFamily="18" charset="0"/>
              </a:rPr>
              <a:t>Really</a:t>
            </a:r>
            <a:r>
              <a:rPr lang="en-US" b="1" dirty="0" smtClean="0">
                <a:latin typeface="Georgia" pitchFamily="18" charset="0"/>
              </a:rPr>
              <a:t> Matter?”</a:t>
            </a:r>
            <a:endParaRPr lang="en-US" b="1" dirty="0"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524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Philip D. Stern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Maplewood, NJ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January 15, 2013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20203.Track4.start31.09.BOS-notIDaccoun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2400" y="29313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651" y="2076370"/>
            <a:ext cx="7239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457200"/>
            <a:r>
              <a:rPr lang="en-US" sz="3200" i="1" dirty="0" smtClean="0">
                <a:latin typeface="Georgia" pitchFamily="18" charset="0"/>
              </a:rPr>
              <a:t>Q: P-8, pages 4 and 5 which is the LVNV to Sherman Acquisition transfer – where does it anywhere identify Ms. Jennings’ account?</a:t>
            </a:r>
          </a:p>
          <a:p>
            <a:pPr indent="-457200"/>
            <a:r>
              <a:rPr lang="en-US" sz="3200" b="1" dirty="0" smtClean="0">
                <a:latin typeface="Georgia" pitchFamily="18" charset="0"/>
              </a:rPr>
              <a:t>A: It does not.</a:t>
            </a:r>
            <a:endParaRPr lang="en-US" sz="3200" b="1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533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 of MARKO GALIC, New Century witness – February 3,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6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20203.Track4.start36.59.P&amp;SAgreementNotHe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3096" y="2286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8896" y="1828800"/>
            <a:ext cx="72390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457200"/>
            <a:r>
              <a:rPr lang="en-US" sz="2800" b="1" dirty="0" smtClean="0">
                <a:latin typeface="Georgia" pitchFamily="18" charset="0"/>
              </a:rPr>
              <a:t>A: This [the Bill of Sale] is a part of the Purchase and Sale Agreement.</a:t>
            </a:r>
          </a:p>
          <a:p>
            <a:pPr indent="-457200"/>
            <a:r>
              <a:rPr lang="en-US" sz="2800" i="1" dirty="0" smtClean="0">
                <a:latin typeface="Georgia" pitchFamily="18" charset="0"/>
              </a:rPr>
              <a:t>Q: So the Purchase and Sale Agreement, which describes what you bought – the terms and conditions and the quality of what you bought – is described in another document you didn’t bring</a:t>
            </a:r>
          </a:p>
          <a:p>
            <a:pPr indent="-457200"/>
            <a:r>
              <a:rPr lang="en-US" sz="2800" b="1" dirty="0" smtClean="0">
                <a:latin typeface="Georgia" pitchFamily="18" charset="0"/>
              </a:rPr>
              <a:t>A: Yes.</a:t>
            </a:r>
            <a:endParaRPr lang="en-US" sz="2800" b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 of MARKO GALIC, New Century witness – February 3,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927859"/>
            <a:ext cx="8763000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457200"/>
            <a:r>
              <a:rPr lang="en-US" i="1" dirty="0" smtClean="0">
                <a:latin typeface="Georgia" pitchFamily="18" charset="0"/>
              </a:rPr>
              <a:t>Q</a:t>
            </a:r>
            <a:r>
              <a:rPr lang="en-US" i="1" dirty="0">
                <a:latin typeface="Georgia" pitchFamily="18" charset="0"/>
              </a:rPr>
              <a:t>: Do you have any personal knowledge as to </a:t>
            </a:r>
            <a:r>
              <a:rPr lang="en-US" i="1" dirty="0" smtClean="0">
                <a:latin typeface="Georgia" pitchFamily="18" charset="0"/>
              </a:rPr>
              <a:t>how – the billing statements reflected in P-7 were created?</a:t>
            </a:r>
            <a:endParaRPr lang="en-US" i="1" dirty="0">
              <a:latin typeface="Georgia" pitchFamily="18" charset="0"/>
            </a:endParaRPr>
          </a:p>
          <a:p>
            <a:pPr indent="-457200"/>
            <a:r>
              <a:rPr lang="en-US" b="1" dirty="0">
                <a:latin typeface="Georgia" pitchFamily="18" charset="0"/>
              </a:rPr>
              <a:t>A: </a:t>
            </a:r>
            <a:r>
              <a:rPr lang="en-US" b="1" dirty="0" smtClean="0">
                <a:latin typeface="Georgia" pitchFamily="18" charset="0"/>
              </a:rPr>
              <a:t>No.</a:t>
            </a:r>
          </a:p>
          <a:p>
            <a:pPr indent="-457200"/>
            <a:r>
              <a:rPr lang="en-US" i="1" dirty="0">
                <a:latin typeface="Georgia" pitchFamily="18" charset="0"/>
              </a:rPr>
              <a:t>Q: Do you have any personal knowledge as to </a:t>
            </a:r>
            <a:r>
              <a:rPr lang="en-US" i="1" dirty="0" smtClean="0">
                <a:latin typeface="Georgia" pitchFamily="18" charset="0"/>
              </a:rPr>
              <a:t>any of the billing statements from Chase are created</a:t>
            </a:r>
            <a:r>
              <a:rPr lang="en-US" i="1" dirty="0">
                <a:latin typeface="Georgia" pitchFamily="18" charset="0"/>
              </a:rPr>
              <a:t>?</a:t>
            </a:r>
          </a:p>
          <a:p>
            <a:pPr indent="-457200"/>
            <a:r>
              <a:rPr lang="en-US" b="1" dirty="0">
                <a:latin typeface="Georgia" pitchFamily="18" charset="0"/>
              </a:rPr>
              <a:t>A: </a:t>
            </a:r>
            <a:r>
              <a:rPr lang="en-US" b="1" dirty="0" smtClean="0">
                <a:latin typeface="Georgia" pitchFamily="18" charset="0"/>
              </a:rPr>
              <a:t>No.</a:t>
            </a:r>
          </a:p>
          <a:p>
            <a:pPr indent="-457200"/>
            <a:r>
              <a:rPr lang="en-US" i="1" dirty="0">
                <a:latin typeface="Georgia" pitchFamily="18" charset="0"/>
              </a:rPr>
              <a:t>Q: Do you </a:t>
            </a:r>
            <a:r>
              <a:rPr lang="en-US" i="1" dirty="0" smtClean="0">
                <a:latin typeface="Georgia" pitchFamily="18" charset="0"/>
              </a:rPr>
              <a:t>know how Chase maintains its records?</a:t>
            </a:r>
            <a:endParaRPr lang="en-US" i="1" dirty="0">
              <a:latin typeface="Georgia" pitchFamily="18" charset="0"/>
            </a:endParaRPr>
          </a:p>
          <a:p>
            <a:pPr indent="-457200"/>
            <a:r>
              <a:rPr lang="en-US" b="1" dirty="0">
                <a:latin typeface="Georgia" pitchFamily="18" charset="0"/>
              </a:rPr>
              <a:t>A: </a:t>
            </a:r>
            <a:r>
              <a:rPr lang="en-US" b="1" dirty="0" smtClean="0">
                <a:latin typeface="Georgia" pitchFamily="18" charset="0"/>
              </a:rPr>
              <a:t>I do not work for Chase, no.</a:t>
            </a:r>
          </a:p>
          <a:p>
            <a:pPr indent="-457200"/>
            <a:r>
              <a:rPr lang="en-US" i="1" dirty="0">
                <a:latin typeface="Georgia" pitchFamily="18" charset="0"/>
              </a:rPr>
              <a:t>Q: Do you </a:t>
            </a:r>
            <a:r>
              <a:rPr lang="en-US" i="1" dirty="0" smtClean="0">
                <a:latin typeface="Georgia" pitchFamily="18" charset="0"/>
              </a:rPr>
              <a:t>have personal </a:t>
            </a:r>
            <a:r>
              <a:rPr lang="en-US" i="1" dirty="0">
                <a:latin typeface="Georgia" pitchFamily="18" charset="0"/>
              </a:rPr>
              <a:t>knowledge as to </a:t>
            </a:r>
            <a:r>
              <a:rPr lang="en-US" i="1" dirty="0" smtClean="0">
                <a:latin typeface="Georgia" pitchFamily="18" charset="0"/>
              </a:rPr>
              <a:t>whether they were created in the ordinary course of business?</a:t>
            </a:r>
            <a:endParaRPr lang="en-US" i="1" dirty="0">
              <a:latin typeface="Georgia" pitchFamily="18" charset="0"/>
            </a:endParaRPr>
          </a:p>
          <a:p>
            <a:pPr indent="-457200"/>
            <a:r>
              <a:rPr lang="en-US" b="1" dirty="0">
                <a:latin typeface="Georgia" pitchFamily="18" charset="0"/>
              </a:rPr>
              <a:t>A: </a:t>
            </a:r>
            <a:r>
              <a:rPr lang="en-US" b="1" dirty="0" smtClean="0">
                <a:latin typeface="Georgia" pitchFamily="18" charset="0"/>
              </a:rPr>
              <a:t>No.</a:t>
            </a:r>
          </a:p>
          <a:p>
            <a:pPr indent="-457200"/>
            <a:r>
              <a:rPr lang="en-US" i="1" dirty="0">
                <a:latin typeface="Georgia" pitchFamily="18" charset="0"/>
              </a:rPr>
              <a:t>Q: Do you have personal knowledge as to whether they were created </a:t>
            </a:r>
            <a:r>
              <a:rPr lang="en-US" i="1" dirty="0" smtClean="0">
                <a:latin typeface="Georgia" pitchFamily="18" charset="0"/>
              </a:rPr>
              <a:t>at or about the time of the information reflected in those documents?</a:t>
            </a:r>
            <a:endParaRPr lang="en-US" i="1" dirty="0">
              <a:latin typeface="Georgia" pitchFamily="18" charset="0"/>
            </a:endParaRPr>
          </a:p>
          <a:p>
            <a:pPr indent="-457200"/>
            <a:r>
              <a:rPr lang="en-US" b="1" dirty="0">
                <a:latin typeface="Georgia" pitchFamily="18" charset="0"/>
              </a:rPr>
              <a:t>A: </a:t>
            </a:r>
            <a:r>
              <a:rPr lang="en-US" b="1" dirty="0" smtClean="0">
                <a:latin typeface="Georgia" pitchFamily="18" charset="0"/>
              </a:rPr>
              <a:t>No.</a:t>
            </a:r>
          </a:p>
          <a:p>
            <a:pPr indent="-457200"/>
            <a:r>
              <a:rPr lang="en-US" i="1" dirty="0">
                <a:latin typeface="Georgia" pitchFamily="18" charset="0"/>
              </a:rPr>
              <a:t>Q: Do you have </a:t>
            </a:r>
            <a:r>
              <a:rPr lang="en-US" i="1" dirty="0" smtClean="0">
                <a:latin typeface="Georgia" pitchFamily="18" charset="0"/>
              </a:rPr>
              <a:t>any personal </a:t>
            </a:r>
            <a:r>
              <a:rPr lang="en-US" i="1" dirty="0">
                <a:latin typeface="Georgia" pitchFamily="18" charset="0"/>
              </a:rPr>
              <a:t>knowledge as to whether </a:t>
            </a:r>
            <a:r>
              <a:rPr lang="en-US" i="1" dirty="0" smtClean="0">
                <a:latin typeface="Georgia" pitchFamily="18" charset="0"/>
              </a:rPr>
              <a:t>the information contained in those came from someone who had personal knowledge as to the information in the documents?</a:t>
            </a:r>
            <a:endParaRPr lang="en-US" i="1" dirty="0">
              <a:latin typeface="Georgia" pitchFamily="18" charset="0"/>
            </a:endParaRPr>
          </a:p>
          <a:p>
            <a:pPr indent="-457200"/>
            <a:r>
              <a:rPr lang="en-US" b="1" dirty="0">
                <a:latin typeface="Georgia" pitchFamily="18" charset="0"/>
              </a:rPr>
              <a:t>A: </a:t>
            </a:r>
            <a:r>
              <a:rPr lang="en-US" b="1" dirty="0" smtClean="0">
                <a:latin typeface="Georgia" pitchFamily="18" charset="0"/>
              </a:rPr>
              <a:t>No.</a:t>
            </a:r>
            <a:endParaRPr lang="en-US" b="1" dirty="0"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533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 of MARKO GALIC, New Century witness – February 3, 2012</a:t>
            </a:r>
            <a:endParaRPr lang="en-US" dirty="0"/>
          </a:p>
        </p:txBody>
      </p:sp>
      <p:pic>
        <p:nvPicPr>
          <p:cNvPr id="2" name="20120203.Track4.start37.24.no knowledg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0.24"/>
                </p14:media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20203.Track4.start39.02.pushing-button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187.5453"/>
                </p14:media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228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33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 of MARKO GALIC, New Century witness – February 3,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927859"/>
            <a:ext cx="876300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457200"/>
            <a:r>
              <a:rPr lang="en-US" sz="2000" i="1" dirty="0" smtClean="0">
                <a:latin typeface="Georgia" pitchFamily="18" charset="0"/>
              </a:rPr>
              <a:t>Q: Your information about that account, at the time you purchased the account, was in this Excel spreadsheet, correct?</a:t>
            </a:r>
            <a:endParaRPr lang="en-US" sz="2000" i="1" dirty="0">
              <a:latin typeface="Georgia" pitchFamily="18" charset="0"/>
            </a:endParaRPr>
          </a:p>
          <a:p>
            <a:pPr indent="-457200"/>
            <a:r>
              <a:rPr lang="en-US" sz="2000" b="1" dirty="0">
                <a:latin typeface="Georgia" pitchFamily="18" charset="0"/>
              </a:rPr>
              <a:t>A: </a:t>
            </a:r>
            <a:r>
              <a:rPr lang="en-US" sz="2000" b="1" dirty="0" smtClean="0">
                <a:latin typeface="Georgia" pitchFamily="18" charset="0"/>
              </a:rPr>
              <a:t>Correct.</a:t>
            </a:r>
          </a:p>
          <a:p>
            <a:pPr indent="-457200"/>
            <a:r>
              <a:rPr lang="en-US" sz="2000" i="1" dirty="0">
                <a:latin typeface="Georgia" pitchFamily="18" charset="0"/>
              </a:rPr>
              <a:t>Q</a:t>
            </a:r>
            <a:r>
              <a:rPr lang="en-US" sz="2000" i="1" dirty="0" smtClean="0">
                <a:latin typeface="Georgia" pitchFamily="18" charset="0"/>
              </a:rPr>
              <a:t>: And we’ve already established that the Excel spreadsheet was something that was created after it was in default?</a:t>
            </a:r>
            <a:endParaRPr lang="en-US" sz="2000" i="1" dirty="0">
              <a:latin typeface="Georgia" pitchFamily="18" charset="0"/>
            </a:endParaRPr>
          </a:p>
          <a:p>
            <a:pPr indent="-457200"/>
            <a:r>
              <a:rPr lang="en-US" sz="2000" b="1" dirty="0">
                <a:latin typeface="Georgia" pitchFamily="18" charset="0"/>
              </a:rPr>
              <a:t>A: </a:t>
            </a:r>
            <a:r>
              <a:rPr lang="en-US" sz="2000" b="1" dirty="0" smtClean="0">
                <a:latin typeface="Georgia" pitchFamily="18" charset="0"/>
              </a:rPr>
              <a:t>Yes.</a:t>
            </a:r>
          </a:p>
          <a:p>
            <a:pPr indent="-457200"/>
            <a:r>
              <a:rPr lang="en-US" sz="2000" i="1" dirty="0">
                <a:latin typeface="Georgia" pitchFamily="18" charset="0"/>
              </a:rPr>
              <a:t>Q</a:t>
            </a:r>
            <a:r>
              <a:rPr lang="en-US" sz="2000" i="1" dirty="0" smtClean="0">
                <a:latin typeface="Georgia" pitchFamily="18" charset="0"/>
              </a:rPr>
              <a:t>: Do you know who actually created the Excel spreadsheet?</a:t>
            </a:r>
            <a:endParaRPr lang="en-US" sz="2000" i="1" dirty="0">
              <a:latin typeface="Georgia" pitchFamily="18" charset="0"/>
            </a:endParaRPr>
          </a:p>
          <a:p>
            <a:pPr indent="-457200"/>
            <a:r>
              <a:rPr lang="en-US" sz="2000" b="1" dirty="0">
                <a:latin typeface="Georgia" pitchFamily="18" charset="0"/>
              </a:rPr>
              <a:t>A: </a:t>
            </a:r>
            <a:r>
              <a:rPr lang="en-US" sz="2000" b="1" dirty="0" smtClean="0">
                <a:latin typeface="Georgia" pitchFamily="18" charset="0"/>
              </a:rPr>
              <a:t>It was created by Sherman Financial.</a:t>
            </a:r>
          </a:p>
          <a:p>
            <a:pPr indent="-457200"/>
            <a:r>
              <a:rPr lang="en-US" sz="2000" i="1" dirty="0">
                <a:latin typeface="Georgia" pitchFamily="18" charset="0"/>
              </a:rPr>
              <a:t>Q</a:t>
            </a:r>
            <a:r>
              <a:rPr lang="en-US" sz="2000" i="1" dirty="0" smtClean="0">
                <a:latin typeface="Georgia" pitchFamily="18" charset="0"/>
              </a:rPr>
              <a:t>: How do you know that?</a:t>
            </a:r>
            <a:endParaRPr lang="en-US" sz="2000" i="1" dirty="0">
              <a:latin typeface="Georgia" pitchFamily="18" charset="0"/>
            </a:endParaRPr>
          </a:p>
          <a:p>
            <a:pPr indent="-457200"/>
            <a:r>
              <a:rPr lang="en-US" sz="2000" b="1" dirty="0">
                <a:latin typeface="Georgia" pitchFamily="18" charset="0"/>
              </a:rPr>
              <a:t>A: </a:t>
            </a:r>
            <a:r>
              <a:rPr lang="en-US" sz="2000" b="1" dirty="0" smtClean="0">
                <a:latin typeface="Georgia" pitchFamily="18" charset="0"/>
              </a:rPr>
              <a:t>Because they told us they created it and sold it to us.</a:t>
            </a:r>
          </a:p>
          <a:p>
            <a:pPr indent="-457200"/>
            <a:r>
              <a:rPr lang="en-US" sz="2000" i="1" dirty="0">
                <a:latin typeface="Georgia" pitchFamily="18" charset="0"/>
              </a:rPr>
              <a:t>Q</a:t>
            </a:r>
            <a:r>
              <a:rPr lang="en-US" sz="2000" i="1" dirty="0" smtClean="0">
                <a:latin typeface="Georgia" pitchFamily="18" charset="0"/>
              </a:rPr>
              <a:t>: Did you get an affidavit from them saying, you know, “we certify that all this information is accurate and true?”</a:t>
            </a:r>
            <a:endParaRPr lang="en-US" sz="2000" i="1" dirty="0">
              <a:latin typeface="Georgia" pitchFamily="18" charset="0"/>
            </a:endParaRPr>
          </a:p>
          <a:p>
            <a:pPr indent="-457200"/>
            <a:r>
              <a:rPr lang="en-US" sz="2000" b="1" dirty="0" smtClean="0">
                <a:latin typeface="Georgia" pitchFamily="18" charset="0"/>
              </a:rPr>
              <a:t>LANG: Your Honor, we stipulated that it was without recourse and without warranties except as provided in the Agreement.</a:t>
            </a:r>
            <a:endParaRPr lang="en-US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5334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Cross of MARKO GALIC, New Century witness – February 3,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951028"/>
            <a:ext cx="8763000" cy="47705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457200"/>
            <a:r>
              <a:rPr lang="en-US" sz="2000" i="1" dirty="0" smtClean="0">
                <a:latin typeface="Georgia" pitchFamily="18" charset="0"/>
              </a:rPr>
              <a:t>JUDGE: The question is whether they got an affidavit.</a:t>
            </a:r>
            <a:endParaRPr lang="en-US" sz="2000" i="1" dirty="0">
              <a:latin typeface="Georgia" pitchFamily="18" charset="0"/>
            </a:endParaRPr>
          </a:p>
          <a:p>
            <a:pPr indent="-457200"/>
            <a:r>
              <a:rPr lang="en-US" sz="2000" b="1" dirty="0" smtClean="0">
                <a:latin typeface="Georgia" pitchFamily="18" charset="0"/>
              </a:rPr>
              <a:t>LANG: At this point I have to object. I fail to see where any of these questions remotely involve how much Ms. </a:t>
            </a:r>
            <a:r>
              <a:rPr lang="en-US" sz="2000" b="1" dirty="0" err="1" smtClean="0">
                <a:latin typeface="Georgia" pitchFamily="18" charset="0"/>
              </a:rPr>
              <a:t>Meloskie</a:t>
            </a:r>
            <a:r>
              <a:rPr lang="en-US" sz="2000" b="1" dirty="0" smtClean="0">
                <a:latin typeface="Georgia" pitchFamily="18" charset="0"/>
              </a:rPr>
              <a:t>* owes, if anything.</a:t>
            </a:r>
          </a:p>
          <a:p>
            <a:pPr indent="-457200"/>
            <a:r>
              <a:rPr lang="en-US" sz="2000" i="1" dirty="0" smtClean="0">
                <a:latin typeface="Georgia" pitchFamily="18" charset="0"/>
              </a:rPr>
              <a:t>JUDGE: They do more than remotely relate to that because counsel is attacking the veracity of this chain of title and the creation of these records.</a:t>
            </a:r>
            <a:r>
              <a:rPr lang="en-US" sz="2000" i="1" dirty="0">
                <a:latin typeface="Georgia" pitchFamily="18" charset="0"/>
              </a:rPr>
              <a:t> The problem is </a:t>
            </a:r>
            <a:r>
              <a:rPr lang="en-US" sz="2000" i="1" dirty="0" smtClean="0">
                <a:latin typeface="Georgia" pitchFamily="18" charset="0"/>
              </a:rPr>
              <a:t>–</a:t>
            </a:r>
          </a:p>
          <a:p>
            <a:pPr indent="-457200"/>
            <a:r>
              <a:rPr lang="en-US" sz="2000" b="1" dirty="0" smtClean="0">
                <a:latin typeface="Georgia" pitchFamily="18" charset="0"/>
              </a:rPr>
              <a:t>LANG: I understand that.</a:t>
            </a:r>
          </a:p>
          <a:p>
            <a:pPr indent="-457200"/>
            <a:r>
              <a:rPr lang="en-US" sz="2400" i="1" dirty="0" smtClean="0">
                <a:latin typeface="Georgia" pitchFamily="18" charset="0"/>
              </a:rPr>
              <a:t>JUDGE: These records – in other words, all you have are people at New Century pushing buttons on a computer and getting records without any personal knowledge of what’s going on?</a:t>
            </a:r>
          </a:p>
          <a:p>
            <a:pPr indent="-457200"/>
            <a:r>
              <a:rPr lang="en-US" sz="2400" b="1" dirty="0">
                <a:latin typeface="Georgia" pitchFamily="18" charset="0"/>
              </a:rPr>
              <a:t>LANG: </a:t>
            </a:r>
            <a:r>
              <a:rPr lang="en-US" sz="2400" b="1" dirty="0" smtClean="0">
                <a:latin typeface="Georgia" pitchFamily="18" charset="0"/>
              </a:rPr>
              <a:t>That’s exactly correct, Your Honor.</a:t>
            </a:r>
            <a:endParaRPr lang="en-US" sz="2400" b="1" dirty="0">
              <a:latin typeface="Georgia" pitchFamily="18" charset="0"/>
            </a:endParaRPr>
          </a:p>
          <a:p>
            <a:pPr indent="-457200"/>
            <a:r>
              <a:rPr lang="en-US" sz="2400" i="1" dirty="0">
                <a:latin typeface="Georgia" pitchFamily="18" charset="0"/>
              </a:rPr>
              <a:t>JUDGE: </a:t>
            </a:r>
            <a:r>
              <a:rPr lang="en-US" sz="2400" i="1" dirty="0" smtClean="0">
                <a:latin typeface="Georgia" pitchFamily="18" charset="0"/>
              </a:rPr>
              <a:t>And that’s the problem.</a:t>
            </a:r>
            <a:endParaRPr lang="en-US" sz="2400" b="1" dirty="0">
              <a:latin typeface="Georgia" pitchFamily="18" charset="0"/>
            </a:endParaRPr>
          </a:p>
        </p:txBody>
      </p:sp>
      <p:pic>
        <p:nvPicPr>
          <p:cNvPr id="2" name="20120203.Track4.start39.02.pushing-button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131.6384"/>
                </p14:media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0" y="293132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6092" y="6019800"/>
            <a:ext cx="536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*Lang mistakenly refers to a defendant in another case.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4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Feel free to use what you want!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smtClean="0"/>
              <a:t>www.philipstern.com/Appeals.html</a:t>
            </a:r>
          </a:p>
          <a:p>
            <a:r>
              <a:rPr lang="en-US" dirty="0" smtClean="0"/>
              <a:t>Briefs covering:</a:t>
            </a:r>
          </a:p>
          <a:p>
            <a:pPr lvl="1"/>
            <a:r>
              <a:rPr lang="en-US" dirty="0" smtClean="0"/>
              <a:t>Valid Assignment is a threshold standing issue.</a:t>
            </a:r>
          </a:p>
          <a:p>
            <a:pPr lvl="1"/>
            <a:r>
              <a:rPr lang="en-US" dirty="0" smtClean="0"/>
              <a:t>Assignment requires (1) identification of account, (2) unambiguous intent to assign, and (3) notice to the obligor.</a:t>
            </a:r>
          </a:p>
          <a:p>
            <a:pPr lvl="1"/>
            <a:r>
              <a:rPr lang="en-US" dirty="0" smtClean="0"/>
              <a:t>Elements to prove liability on a purchased debt.</a:t>
            </a:r>
          </a:p>
          <a:p>
            <a:pPr lvl="1"/>
            <a:r>
              <a:rPr lang="en-US" dirty="0" smtClean="0"/>
              <a:t>Evidentiary issues: primarily hearsay.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44040" y="1676400"/>
            <a:ext cx="2655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Chase Bank, N.A.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39777" y="2362200"/>
            <a:ext cx="4064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Sherman Originator III, LLC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85627" y="3733800"/>
            <a:ext cx="2772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LVNV Funding LLC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730727" y="3048000"/>
            <a:ext cx="3682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Sherman Originator, LLC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865971" y="5105400"/>
            <a:ext cx="541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New Century Financial Services, Inc.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689434" y="4419600"/>
            <a:ext cx="3765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Sherman Acquisition LLC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043616" y="990600"/>
            <a:ext cx="5056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ALLEGED CHAIN OF ASSIGNMENT</a:t>
            </a:r>
            <a:endParaRPr lang="en-US" sz="2800" dirty="0"/>
          </a:p>
        </p:txBody>
      </p:sp>
      <p:sp>
        <p:nvSpPr>
          <p:cNvPr id="9" name="Down Arrow 8"/>
          <p:cNvSpPr/>
          <p:nvPr/>
        </p:nvSpPr>
        <p:spPr>
          <a:xfrm>
            <a:off x="4329684" y="1513820"/>
            <a:ext cx="484632" cy="314980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329684" y="2199620"/>
            <a:ext cx="484632" cy="314980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329684" y="2891062"/>
            <a:ext cx="484632" cy="31498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329684" y="3571220"/>
            <a:ext cx="484632" cy="31498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329684" y="4257020"/>
            <a:ext cx="484632" cy="31498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4329684" y="4942820"/>
            <a:ext cx="484632" cy="314980"/>
          </a:xfrm>
          <a:prstGeom prst="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10" y="0"/>
            <a:ext cx="523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3" t="16526" r="12336" b="69765"/>
          <a:stretch/>
        </p:blipFill>
        <p:spPr>
          <a:xfrm>
            <a:off x="182880" y="1618047"/>
            <a:ext cx="8778240" cy="215760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57200" y="2294384"/>
            <a:ext cx="3810000" cy="631065"/>
          </a:xfrm>
          <a:prstGeom prst="ellipse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00600" y="2727971"/>
            <a:ext cx="3429000" cy="631065"/>
          </a:xfrm>
          <a:prstGeom prst="ellipse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47800" y="3286054"/>
            <a:ext cx="2590800" cy="631065"/>
          </a:xfrm>
          <a:prstGeom prst="ellipse">
            <a:avLst/>
          </a:prstGeom>
          <a:solidFill>
            <a:srgbClr val="FFFF0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65211" y="1428817"/>
            <a:ext cx="244589" cy="865567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4082" y="1059485"/>
            <a:ext cx="252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Where’s the Agreement?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95600" y="3917119"/>
            <a:ext cx="838200" cy="36433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715000" y="3335419"/>
            <a:ext cx="800100" cy="946032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2959" r="36218" b="72206"/>
          <a:stretch/>
        </p:blipFill>
        <p:spPr>
          <a:xfrm>
            <a:off x="2103604" y="4285744"/>
            <a:ext cx="5669280" cy="20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t="56962" r="17358" b="38624"/>
          <a:stretch/>
        </p:blipFill>
        <p:spPr>
          <a:xfrm>
            <a:off x="304800" y="1219200"/>
            <a:ext cx="8534400" cy="25908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95600" y="1905000"/>
            <a:ext cx="1371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105104" y="2819400"/>
            <a:ext cx="4572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57200" y="3657600"/>
            <a:ext cx="1143000" cy="536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31079" y="3810000"/>
            <a:ext cx="327224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/>
              <a:t>Don’t come back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We don’t own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You can’t enforce it</a:t>
            </a:r>
          </a:p>
        </p:txBody>
      </p:sp>
    </p:spTree>
    <p:extLst>
      <p:ext uri="{BB962C8B-B14F-4D97-AF65-F5344CB8AC3E}">
        <p14:creationId xmlns:p14="http://schemas.microsoft.com/office/powerpoint/2010/main" val="34354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t="10705" r="13536" b="33521"/>
          <a:stretch/>
        </p:blipFill>
        <p:spPr>
          <a:xfrm>
            <a:off x="1463040" y="411475"/>
            <a:ext cx="6217920" cy="60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4" r="4588"/>
          <a:stretch/>
        </p:blipFill>
        <p:spPr bwMode="auto">
          <a:xfrm>
            <a:off x="868680" y="457200"/>
            <a:ext cx="7406640" cy="48894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206" y="5638800"/>
            <a:ext cx="8477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Georgia" pitchFamily="18" charset="0"/>
              </a:rPr>
              <a:t>Home page at </a:t>
            </a:r>
            <a:r>
              <a:rPr lang="en-US" sz="2400" i="1" dirty="0" smtClean="0">
                <a:latin typeface="Georgia" pitchFamily="18" charset="0"/>
              </a:rPr>
              <a:t>www.pressler-pressler.com</a:t>
            </a:r>
            <a:endParaRPr lang="en-US" sz="2400" dirty="0" smtClean="0">
              <a:latin typeface="Georgia" pitchFamily="18" charset="0"/>
            </a:endParaRPr>
          </a:p>
          <a:p>
            <a:pPr algn="ctr"/>
            <a:r>
              <a:rPr lang="en-US" sz="2000" i="1" dirty="0" smtClean="0">
                <a:latin typeface="Georgia" pitchFamily="18" charset="0"/>
              </a:rPr>
              <a:t>accessed January 15, 2013</a:t>
            </a:r>
            <a:endParaRPr lang="en-US" sz="2000" i="1" dirty="0">
              <a:latin typeface="Georgia" pitchFamily="18" charset="0"/>
            </a:endParaRPr>
          </a:p>
        </p:txBody>
      </p:sp>
      <p:pic>
        <p:nvPicPr>
          <p:cNvPr id="3" name="Star Wars - Imperial Marc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 end="149446.0011"/>
                  <p14:fade in="1250" out="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3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6" y="457200"/>
            <a:ext cx="8477250" cy="459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2744" y="5085538"/>
            <a:ext cx="8454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1:21-5. </a:t>
            </a:r>
            <a:r>
              <a:rPr lang="en-US" b="1" dirty="0" err="1"/>
              <a:t>Counsellors</a:t>
            </a:r>
            <a:r>
              <a:rPr lang="en-US" b="1" dirty="0"/>
              <a:t>; Masters Abolished</a:t>
            </a:r>
          </a:p>
          <a:p>
            <a:r>
              <a:rPr lang="en-US" b="1" dirty="0"/>
              <a:t>The titles of </a:t>
            </a:r>
            <a:r>
              <a:rPr lang="en-US" b="1" dirty="0" err="1"/>
              <a:t>Counsellor</a:t>
            </a:r>
            <a:r>
              <a:rPr lang="en-US" b="1" dirty="0"/>
              <a:t>-at-law </a:t>
            </a:r>
            <a:r>
              <a:rPr lang="en-US" dirty="0"/>
              <a:t>of this State, Master of the Superior Court, and Special Master, Commissioner or Examiner of the Superior Court are </a:t>
            </a:r>
            <a:r>
              <a:rPr lang="en-US" b="1" dirty="0"/>
              <a:t>abolished</a:t>
            </a:r>
            <a:r>
              <a:rPr lang="en-US" dirty="0"/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33400" y="1143000"/>
            <a:ext cx="4724400" cy="394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6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6" y="457200"/>
            <a:ext cx="8477250" cy="4591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0206" y="5085333"/>
            <a:ext cx="8477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 RPC 7.4. Communication of Fields of Practice and Certification</a:t>
            </a:r>
          </a:p>
          <a:p>
            <a:r>
              <a:rPr lang="en-US" b="1" dirty="0"/>
              <a:t>(a) </a:t>
            </a:r>
            <a:r>
              <a:rPr lang="en-US" dirty="0"/>
              <a:t>A lawyer may communicate the fact that the lawyer does or does not practice in particular fields of law. </a:t>
            </a:r>
            <a:r>
              <a:rPr lang="en-US" b="1" dirty="0"/>
              <a:t>A lawyer may not</a:t>
            </a:r>
            <a:r>
              <a:rPr lang="en-US" dirty="0"/>
              <a:t>, however, </a:t>
            </a:r>
            <a:r>
              <a:rPr lang="en-US" b="1" dirty="0"/>
              <a:t>state</a:t>
            </a:r>
            <a:r>
              <a:rPr lang="en-US" dirty="0"/>
              <a:t> or imply </a:t>
            </a:r>
            <a:r>
              <a:rPr lang="en-US" b="1" dirty="0"/>
              <a:t>that the lawyer has been recognized</a:t>
            </a:r>
            <a:r>
              <a:rPr lang="en-US" dirty="0"/>
              <a:t> or certified </a:t>
            </a:r>
            <a:r>
              <a:rPr lang="en-US" b="1" dirty="0"/>
              <a:t>as a specialist in a particular field of law </a:t>
            </a:r>
            <a:r>
              <a:rPr lang="en-US" dirty="0"/>
              <a:t>except as provided in paragraphs (b), (c), and (d) of this Rule.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33400" y="4800600"/>
            <a:ext cx="1066800" cy="2849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1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770</Words>
  <Application>Microsoft Office PowerPoint</Application>
  <PresentationFormat>On-screen Show (4:3)</PresentationFormat>
  <Paragraphs>68</Paragraphs>
  <Slides>15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Debt Buyer Collection Lawsuits or “Do the Evidence Rules Really Matter?”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Feel free to use what you want!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D. Sterm</dc:creator>
  <cp:lastModifiedBy>Philip D. Sterm</cp:lastModifiedBy>
  <cp:revision>37</cp:revision>
  <dcterms:created xsi:type="dcterms:W3CDTF">2013-01-14T23:02:18Z</dcterms:created>
  <dcterms:modified xsi:type="dcterms:W3CDTF">2013-01-15T14:20:11Z</dcterms:modified>
</cp:coreProperties>
</file>